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61"/>
  </p:notesMasterIdLst>
  <p:sldIdLst>
    <p:sldId id="260" r:id="rId3"/>
    <p:sldId id="256" r:id="rId4"/>
    <p:sldId id="264" r:id="rId5"/>
    <p:sldId id="258" r:id="rId6"/>
    <p:sldId id="268" r:id="rId7"/>
    <p:sldId id="269" r:id="rId8"/>
    <p:sldId id="270" r:id="rId9"/>
    <p:sldId id="317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89" r:id="rId29"/>
    <p:sldId id="290" r:id="rId30"/>
    <p:sldId id="265" r:id="rId31"/>
    <p:sldId id="267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2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3" r:id="rId55"/>
    <p:sldId id="314" r:id="rId56"/>
    <p:sldId id="315" r:id="rId57"/>
    <p:sldId id="266" r:id="rId58"/>
    <p:sldId id="318" r:id="rId59"/>
    <p:sldId id="319" r:id="rId60"/>
  </p:sldIdLst>
  <p:sldSz cx="12192000" cy="6858000"/>
  <p:notesSz cx="6858000" cy="9144000"/>
  <p:custDataLst>
    <p:tags r:id="rId6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184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5880" userDrawn="1">
          <p15:clr>
            <a:srgbClr val="A4A3A4"/>
          </p15:clr>
        </p15:guide>
        <p15:guide id="4" orient="horz" pos="240" userDrawn="1">
          <p15:clr>
            <a:srgbClr val="A4A3A4"/>
          </p15:clr>
        </p15:guide>
        <p15:guide id="6" orient="horz" pos="3864" userDrawn="1">
          <p15:clr>
            <a:srgbClr val="A4A3A4"/>
          </p15:clr>
        </p15:guide>
        <p15:guide id="7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vid Lauriski" initials="DL" lastIdx="3" clrIdx="0">
    <p:extLst>
      <p:ext uri="{19B8F6BF-5375-455C-9EA6-DF929625EA0E}">
        <p15:presenceInfo xmlns:p15="http://schemas.microsoft.com/office/powerpoint/2012/main" userId="S-1-5-21-1034197437-1726532848-3120442065-764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459" autoAdjust="0"/>
    <p:restoredTop sz="94660"/>
  </p:normalViewPr>
  <p:slideViewPr>
    <p:cSldViewPr snapToGrid="0">
      <p:cViewPr varScale="1">
        <p:scale>
          <a:sx n="87" d="100"/>
          <a:sy n="87" d="100"/>
        </p:scale>
        <p:origin x="420" y="96"/>
      </p:cViewPr>
      <p:guideLst>
        <p:guide pos="1848"/>
        <p:guide pos="3840"/>
        <p:guide pos="5880"/>
        <p:guide orient="horz" pos="240"/>
        <p:guide orient="horz" pos="3864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commentAuthors" Target="commentAuthor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5CE25-D3E7-44BC-91EC-6F810D14971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9AE308-763E-4AC4-A776-AA9179513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042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4754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162" y="433387"/>
            <a:ext cx="10143865" cy="10810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516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5163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2948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2949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936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392421"/>
            <a:ext cx="10515600" cy="12180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63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599" y="722313"/>
            <a:ext cx="6391701" cy="4750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606188" y="457200"/>
            <a:ext cx="4165837" cy="540385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94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31" y="708249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64623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8719" y="2524835"/>
            <a:ext cx="3930649" cy="339874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48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797" y="365125"/>
            <a:ext cx="109728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7797" y="1825625"/>
            <a:ext cx="10972800" cy="42203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75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493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665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465561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3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3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17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70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46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266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97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5257800" cy="200159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00062"/>
            <a:ext cx="5450312" cy="552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97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16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86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7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482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1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06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049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6053070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50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gradFill>
          <a:gsLst>
            <a:gs pos="32000">
              <a:srgbClr val="21314D">
                <a:alpha val="80000"/>
                <a:lumMod val="90000"/>
                <a:lumOff val="10000"/>
              </a:srgbClr>
            </a:gs>
            <a:gs pos="0">
              <a:schemeClr val="tx1">
                <a:alpha val="79000"/>
                <a:lumMod val="95000"/>
                <a:lumOff val="5000"/>
              </a:schemeClr>
            </a:gs>
            <a:gs pos="68000">
              <a:schemeClr val="tx1">
                <a:alpha val="50000"/>
                <a:lumMod val="85000"/>
                <a:lumOff val="15000"/>
              </a:schemeClr>
            </a:gs>
            <a:gs pos="100000">
              <a:schemeClr val="tx1">
                <a:alpha val="30000"/>
                <a:lumMod val="80000"/>
                <a:lumOff val="2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618186" y="682580"/>
            <a:ext cx="4597759" cy="54864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941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3484" y="410368"/>
            <a:ext cx="10515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484" y="1870471"/>
            <a:ext cx="10515600" cy="395712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04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67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0782" y="160337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782" y="4656138"/>
            <a:ext cx="10515600" cy="123969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6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484" y="41036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4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1284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8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Slide Header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FEA45E-8439-4073-B184-F09F79E602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857" y="6109732"/>
            <a:ext cx="5631543" cy="748268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 flipH="1">
            <a:off x="0" y="6176963"/>
            <a:ext cx="12192000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3019245" y="365125"/>
            <a:ext cx="6452559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10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5" r:id="rId3"/>
    <p:sldLayoutId id="2147483672" r:id="rId4"/>
    <p:sldLayoutId id="2147483673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49" r:id="rId17"/>
    <p:sldLayoutId id="214748368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tx1"/>
          </a:solidFill>
          <a:latin typeface="Century Gothic" panose="020B0502020202020204" pitchFamily="34" charset="0"/>
          <a:ea typeface="Verdana" panose="020B060403050404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AD26A-B0AF-4A81-A678-040624EB64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176963"/>
            <a:ext cx="12192000" cy="68103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748" y="6123619"/>
            <a:ext cx="5928504" cy="787726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0" y="473256"/>
            <a:ext cx="4244196" cy="0"/>
          </a:xfrm>
          <a:prstGeom prst="line">
            <a:avLst/>
          </a:prstGeom>
          <a:ln w="317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0" y="652644"/>
            <a:ext cx="2586487" cy="269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754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1.xml"/><Relationship Id="rId18" Type="http://schemas.openxmlformats.org/officeDocument/2006/relationships/slide" Target="slide12.xml"/><Relationship Id="rId26" Type="http://schemas.openxmlformats.org/officeDocument/2006/relationships/slide" Target="slide28.xml"/><Relationship Id="rId3" Type="http://schemas.openxmlformats.org/officeDocument/2006/relationships/slide" Target="slide9.xml"/><Relationship Id="rId21" Type="http://schemas.openxmlformats.org/officeDocument/2006/relationships/slide" Target="slide27.xml"/><Relationship Id="rId7" Type="http://schemas.openxmlformats.org/officeDocument/2006/relationships/slide" Target="slide5.xml"/><Relationship Id="rId12" Type="http://schemas.openxmlformats.org/officeDocument/2006/relationships/slide" Target="slide6.xml"/><Relationship Id="rId17" Type="http://schemas.openxmlformats.org/officeDocument/2006/relationships/slide" Target="slide7.xml"/><Relationship Id="rId25" Type="http://schemas.openxmlformats.org/officeDocument/2006/relationships/slide" Target="slide23.xml"/><Relationship Id="rId2" Type="http://schemas.openxmlformats.org/officeDocument/2006/relationships/slide" Target="slide4.xml"/><Relationship Id="rId16" Type="http://schemas.openxmlformats.org/officeDocument/2006/relationships/slide" Target="slide26.xml"/><Relationship Id="rId20" Type="http://schemas.openxmlformats.org/officeDocument/2006/relationships/slide" Target="slide2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24.xml"/><Relationship Id="rId11" Type="http://schemas.openxmlformats.org/officeDocument/2006/relationships/slide" Target="slide25.xml"/><Relationship Id="rId24" Type="http://schemas.openxmlformats.org/officeDocument/2006/relationships/slide" Target="slide18.xml"/><Relationship Id="rId5" Type="http://schemas.openxmlformats.org/officeDocument/2006/relationships/slide" Target="slide19.xml"/><Relationship Id="rId15" Type="http://schemas.openxmlformats.org/officeDocument/2006/relationships/slide" Target="slide21.xml"/><Relationship Id="rId23" Type="http://schemas.openxmlformats.org/officeDocument/2006/relationships/slide" Target="slide13.xml"/><Relationship Id="rId10" Type="http://schemas.openxmlformats.org/officeDocument/2006/relationships/slide" Target="slide20.xml"/><Relationship Id="rId19" Type="http://schemas.openxmlformats.org/officeDocument/2006/relationships/slide" Target="slide17.xml"/><Relationship Id="rId4" Type="http://schemas.openxmlformats.org/officeDocument/2006/relationships/slide" Target="slide14.xml"/><Relationship Id="rId9" Type="http://schemas.openxmlformats.org/officeDocument/2006/relationships/slide" Target="slide15.xml"/><Relationship Id="rId14" Type="http://schemas.openxmlformats.org/officeDocument/2006/relationships/slide" Target="slide16.xml"/><Relationship Id="rId22" Type="http://schemas.openxmlformats.org/officeDocument/2006/relationships/slide" Target="slide8.xml"/><Relationship Id="rId27" Type="http://schemas.openxmlformats.org/officeDocument/2006/relationships/slide" Target="slide29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13" Type="http://schemas.openxmlformats.org/officeDocument/2006/relationships/slide" Target="slide38.xml"/><Relationship Id="rId18" Type="http://schemas.openxmlformats.org/officeDocument/2006/relationships/slide" Target="slide39.xml"/><Relationship Id="rId26" Type="http://schemas.openxmlformats.org/officeDocument/2006/relationships/slide" Target="slide55.xml"/><Relationship Id="rId3" Type="http://schemas.openxmlformats.org/officeDocument/2006/relationships/slide" Target="slide36.xml"/><Relationship Id="rId21" Type="http://schemas.openxmlformats.org/officeDocument/2006/relationships/slide" Target="slide54.xml"/><Relationship Id="rId7" Type="http://schemas.openxmlformats.org/officeDocument/2006/relationships/slide" Target="slide32.xml"/><Relationship Id="rId12" Type="http://schemas.openxmlformats.org/officeDocument/2006/relationships/slide" Target="slide33.xml"/><Relationship Id="rId17" Type="http://schemas.openxmlformats.org/officeDocument/2006/relationships/slide" Target="slide34.xml"/><Relationship Id="rId25" Type="http://schemas.openxmlformats.org/officeDocument/2006/relationships/slide" Target="slide50.xml"/><Relationship Id="rId2" Type="http://schemas.openxmlformats.org/officeDocument/2006/relationships/slide" Target="slide31.xml"/><Relationship Id="rId16" Type="http://schemas.openxmlformats.org/officeDocument/2006/relationships/slide" Target="slide53.xml"/><Relationship Id="rId20" Type="http://schemas.openxmlformats.org/officeDocument/2006/relationships/slide" Target="slide49.xml"/><Relationship Id="rId1" Type="http://schemas.openxmlformats.org/officeDocument/2006/relationships/slideLayout" Target="../slideLayouts/slideLayout4.xml"/><Relationship Id="rId6" Type="http://schemas.openxmlformats.org/officeDocument/2006/relationships/slide" Target="slide51.xml"/><Relationship Id="rId11" Type="http://schemas.openxmlformats.org/officeDocument/2006/relationships/slide" Target="slide52.xml"/><Relationship Id="rId24" Type="http://schemas.openxmlformats.org/officeDocument/2006/relationships/slide" Target="slide45.xml"/><Relationship Id="rId5" Type="http://schemas.openxmlformats.org/officeDocument/2006/relationships/slide" Target="slide46.xml"/><Relationship Id="rId15" Type="http://schemas.openxmlformats.org/officeDocument/2006/relationships/slide" Target="slide48.xml"/><Relationship Id="rId23" Type="http://schemas.openxmlformats.org/officeDocument/2006/relationships/slide" Target="slide40.xml"/><Relationship Id="rId10" Type="http://schemas.openxmlformats.org/officeDocument/2006/relationships/slide" Target="slide47.xml"/><Relationship Id="rId19" Type="http://schemas.openxmlformats.org/officeDocument/2006/relationships/slide" Target="slide44.xml"/><Relationship Id="rId4" Type="http://schemas.openxmlformats.org/officeDocument/2006/relationships/slide" Target="slide41.xml"/><Relationship Id="rId9" Type="http://schemas.openxmlformats.org/officeDocument/2006/relationships/slide" Target="slide42.xml"/><Relationship Id="rId14" Type="http://schemas.openxmlformats.org/officeDocument/2006/relationships/slide" Target="slide43.xml"/><Relationship Id="rId22" Type="http://schemas.openxmlformats.org/officeDocument/2006/relationships/slide" Target="slide35.xml"/><Relationship Id="rId27" Type="http://schemas.openxmlformats.org/officeDocument/2006/relationships/slide" Target="slide5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404" y="0"/>
            <a:ext cx="20064549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30762" y="2321005"/>
            <a:ext cx="8530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/>
                <a:solidFill>
                  <a:schemeClr val="accent1"/>
                </a:solidFill>
                <a:effectLst>
                  <a:glow rad="127000">
                    <a:schemeClr val="tx2"/>
                  </a:glow>
                </a:effectLst>
                <a:latin typeface="Gyparody Hv" panose="020B0906060000020004" pitchFamily="34" charset="0"/>
              </a:rPr>
              <a:t>JEOPARDY!</a:t>
            </a:r>
            <a:endParaRPr lang="en-US" sz="13800" b="1" cap="none" spc="0" dirty="0">
              <a:ln w="0"/>
              <a:solidFill>
                <a:schemeClr val="accent1"/>
              </a:solidFill>
              <a:effectLst>
                <a:glow rad="127000">
                  <a:schemeClr val="tx2"/>
                </a:glow>
              </a:effectLst>
              <a:latin typeface="Gyparody Hv" panose="020B09060600000200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47572" y="1580986"/>
            <a:ext cx="18424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effectLst>
                  <a:glow rad="63500">
                    <a:schemeClr val="accent1"/>
                  </a:glow>
                </a:effectLst>
              </a:rPr>
              <a:t>THIS</a:t>
            </a:r>
            <a:endParaRPr lang="en-US" sz="5400" b="1" dirty="0">
              <a:solidFill>
                <a:schemeClr val="accent4"/>
              </a:solidFill>
              <a:effectLst>
                <a:glow rad="63500">
                  <a:schemeClr val="accent1"/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73247" y="1577514"/>
            <a:ext cx="871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accent4"/>
                </a:solidFill>
                <a:effectLst>
                  <a:glow rad="63500">
                    <a:schemeClr val="accent1"/>
                  </a:glow>
                </a:effectLst>
              </a:rPr>
              <a:t>IS</a:t>
            </a:r>
            <a:endParaRPr lang="en-US" sz="5400" b="1" dirty="0">
              <a:solidFill>
                <a:schemeClr val="accent4"/>
              </a:solidFill>
              <a:effectLst>
                <a:glow rad="63500">
                  <a:schemeClr val="accent1"/>
                </a:glo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FEA45E-8439-4073-B184-F09F79E602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3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250"/>
                            </p:stCondLst>
                            <p:childTnLst>
                              <p:par>
                                <p:cTn id="16" presetID="45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A2BD"/>
                                      </p:to>
                                    </p:animClr>
                                    <p:animClr clrSpc="rgb" dir="cw">
                                      <p:cBhvr>
                                        <p:cTn id="2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A2BD"/>
                                      </p:to>
                                    </p:animClr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750"/>
                            </p:stCondLst>
                            <p:childTnLst>
                              <p:par>
                                <p:cTn id="28" presetID="27" presetClass="emph" presetSubtype="0" fill="remove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27" presetClass="emph" presetSubtype="0" fill="remove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6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750"/>
                            </p:stCondLst>
                            <p:childTnLst>
                              <p:par>
                                <p:cTn id="40" presetID="27" presetClass="emph" presetSubtype="0" fill="remove" grpId="6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250"/>
                            </p:stCondLst>
                            <p:childTnLst>
                              <p:par>
                                <p:cTn id="46" presetID="27" presetClass="emph" presetSubtype="0" fill="remove" grpId="7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8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autoRev="1" fill="remove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750"/>
                            </p:stCondLst>
                            <p:childTnLst>
                              <p:par>
                                <p:cTn id="5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4" grpId="2" build="allAtOnce"/>
      <p:bldP spid="4" grpId="3" build="allAtOnce"/>
      <p:bldP spid="4" grpId="4" build="allAtOnce"/>
      <p:bldP spid="4" grpId="5" build="allAtOnce"/>
      <p:bldP spid="4" grpId="6" build="allAtOnce"/>
      <p:bldP spid="4" grpId="7" build="allAtOnce"/>
      <p:bldP spid="2" grpId="0"/>
      <p:bldP spid="2" grpId="1"/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779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564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3143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7622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0560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45761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736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96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18641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563133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523547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85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404" y="0"/>
            <a:ext cx="2006454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1532" y="385763"/>
            <a:ext cx="2928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Round One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0762" y="2321005"/>
            <a:ext cx="8530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/>
                <a:solidFill>
                  <a:schemeClr val="accent1"/>
                </a:solidFill>
                <a:effectLst>
                  <a:glow rad="127000">
                    <a:schemeClr val="tx2"/>
                  </a:glow>
                </a:effectLst>
                <a:latin typeface="Gyparody Hv" panose="020B0906060000020004" pitchFamily="34" charset="0"/>
              </a:rPr>
              <a:t>JEOPARDY!</a:t>
            </a:r>
            <a:endParaRPr lang="en-US" sz="13800" b="1" cap="none" spc="0" dirty="0">
              <a:ln w="0"/>
              <a:solidFill>
                <a:schemeClr val="accent1"/>
              </a:solidFill>
              <a:effectLst>
                <a:glow rad="127000">
                  <a:schemeClr val="tx2"/>
                </a:glow>
              </a:effectLst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00113" y="2000251"/>
            <a:ext cx="20288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4"/>
                </a:solidFill>
              </a:rPr>
              <a:t>Single</a:t>
            </a:r>
            <a:endParaRPr lang="en-US" sz="4400" b="1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52888" y="4467225"/>
            <a:ext cx="4086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Question Values: $100 - $500</a:t>
            </a:r>
            <a:endParaRPr lang="en-US" sz="20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9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20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21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346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22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3437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23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75781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24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8669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25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255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26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09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27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11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0" y="2105561"/>
            <a:ext cx="380772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60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404" y="0"/>
            <a:ext cx="2006454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1532" y="385763"/>
            <a:ext cx="2928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Round Two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0762" y="2321005"/>
            <a:ext cx="8530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/>
                <a:solidFill>
                  <a:schemeClr val="accent1"/>
                </a:solidFill>
                <a:effectLst>
                  <a:glow rad="127000">
                    <a:schemeClr val="tx2"/>
                  </a:glow>
                </a:effectLst>
                <a:latin typeface="Gyparody Hv" panose="020B0906060000020004" pitchFamily="34" charset="0"/>
              </a:rPr>
              <a:t>JEOPARDY!</a:t>
            </a:r>
            <a:endParaRPr lang="en-US" sz="13800" b="1" cap="none" spc="0" dirty="0">
              <a:ln w="0"/>
              <a:solidFill>
                <a:schemeClr val="accent1"/>
              </a:solidFill>
              <a:effectLst>
                <a:glow rad="127000">
                  <a:schemeClr val="tx2"/>
                </a:glow>
              </a:effectLst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3206" y="2000251"/>
            <a:ext cx="23557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4"/>
                </a:solidFill>
              </a:rPr>
              <a:t>Double</a:t>
            </a:r>
            <a:endParaRPr lang="en-US" sz="4400" b="1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820" y="4467225"/>
            <a:ext cx="419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4"/>
                </a:solidFill>
              </a:rPr>
              <a:t>Question Values: $200 - $1000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68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800101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795339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200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795339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800101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800101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3002757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997995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200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2997995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3002757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3002757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3" name="Rounded Rectangle 12">
            <a:hlinkClick r:id="rId12" action="ppaction://hlinksldjump"/>
          </p:cNvPr>
          <p:cNvSpPr/>
          <p:nvPr/>
        </p:nvSpPr>
        <p:spPr>
          <a:xfrm>
            <a:off x="5205413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5200651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200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5200651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5205413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7" name="Rounded Rectangle 16">
            <a:hlinkClick r:id="rId16" action="ppaction://hlinksldjump"/>
          </p:cNvPr>
          <p:cNvSpPr/>
          <p:nvPr/>
        </p:nvSpPr>
        <p:spPr>
          <a:xfrm>
            <a:off x="5205413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8" name="Rounded Rectangle 17">
            <a:hlinkClick r:id="rId17" action="ppaction://hlinksldjump"/>
          </p:cNvPr>
          <p:cNvSpPr/>
          <p:nvPr/>
        </p:nvSpPr>
        <p:spPr>
          <a:xfrm>
            <a:off x="7408069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9" name="Rounded Rectangle 18">
            <a:hlinkClick r:id="rId18" action="ppaction://hlinksldjump"/>
          </p:cNvPr>
          <p:cNvSpPr/>
          <p:nvPr/>
        </p:nvSpPr>
        <p:spPr>
          <a:xfrm>
            <a:off x="7403307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200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0" name="Rounded Rectangle 19">
            <a:hlinkClick r:id="rId19" action="ppaction://hlinksldjump"/>
          </p:cNvPr>
          <p:cNvSpPr/>
          <p:nvPr/>
        </p:nvSpPr>
        <p:spPr>
          <a:xfrm>
            <a:off x="7403307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1" name="Rounded Rectangle 20">
            <a:hlinkClick r:id="rId20" action="ppaction://hlinksldjump"/>
          </p:cNvPr>
          <p:cNvSpPr/>
          <p:nvPr/>
        </p:nvSpPr>
        <p:spPr>
          <a:xfrm>
            <a:off x="7408069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2" name="Rounded Rectangle 21">
            <a:hlinkClick r:id="rId21" action="ppaction://hlinksldjump"/>
          </p:cNvPr>
          <p:cNvSpPr/>
          <p:nvPr/>
        </p:nvSpPr>
        <p:spPr>
          <a:xfrm>
            <a:off x="7408069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3" name="Rounded Rectangle 22">
            <a:hlinkClick r:id="rId22" action="ppaction://hlinksldjump"/>
          </p:cNvPr>
          <p:cNvSpPr/>
          <p:nvPr/>
        </p:nvSpPr>
        <p:spPr>
          <a:xfrm>
            <a:off x="9610725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4" name="Rounded Rectangle 23">
            <a:hlinkClick r:id="rId23" action="ppaction://hlinksldjump"/>
          </p:cNvPr>
          <p:cNvSpPr/>
          <p:nvPr/>
        </p:nvSpPr>
        <p:spPr>
          <a:xfrm>
            <a:off x="9605963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200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5" name="Rounded Rectangle 24">
            <a:hlinkClick r:id="rId24" action="ppaction://hlinksldjump"/>
          </p:cNvPr>
          <p:cNvSpPr/>
          <p:nvPr/>
        </p:nvSpPr>
        <p:spPr>
          <a:xfrm>
            <a:off x="9605963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300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6" name="Rounded Rectangle 25">
            <a:hlinkClick r:id="rId25" action="ppaction://hlinksldjump"/>
          </p:cNvPr>
          <p:cNvSpPr/>
          <p:nvPr/>
        </p:nvSpPr>
        <p:spPr>
          <a:xfrm>
            <a:off x="9610725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7" name="Rounded Rectangle 26">
            <a:hlinkClick r:id="rId26" action="ppaction://hlinksldjump"/>
          </p:cNvPr>
          <p:cNvSpPr/>
          <p:nvPr/>
        </p:nvSpPr>
        <p:spPr>
          <a:xfrm>
            <a:off x="9610725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500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51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2714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67264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4676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91626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7" name="TextBox 6">
            <a:hlinkClick r:id="rId27" action="ppaction://hlinksldjump"/>
          </p:cNvPr>
          <p:cNvSpPr txBox="1"/>
          <p:nvPr/>
        </p:nvSpPr>
        <p:spPr>
          <a:xfrm>
            <a:off x="641445" y="6400800"/>
            <a:ext cx="2988859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 to</a:t>
            </a:r>
            <a:r>
              <a:rPr lang="en-US" b="1" dirty="0" smtClean="0"/>
              <a:t> Double </a:t>
            </a:r>
            <a:r>
              <a:rPr lang="en-US" dirty="0" smtClean="0"/>
              <a:t>Jeopardy!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68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800101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3" name="Rounded Rectangle 2">
            <a:hlinkClick r:id="rId3" action="ppaction://hlinksldjump"/>
          </p:cNvPr>
          <p:cNvSpPr/>
          <p:nvPr/>
        </p:nvSpPr>
        <p:spPr>
          <a:xfrm>
            <a:off x="795339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Rounded Rectangle 3">
            <a:hlinkClick r:id="rId4" action="ppaction://hlinksldjump"/>
          </p:cNvPr>
          <p:cNvSpPr/>
          <p:nvPr/>
        </p:nvSpPr>
        <p:spPr>
          <a:xfrm>
            <a:off x="795339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600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5" name="Rounded Rectangle 4">
            <a:hlinkClick r:id="rId5" action="ppaction://hlinksldjump"/>
          </p:cNvPr>
          <p:cNvSpPr/>
          <p:nvPr/>
        </p:nvSpPr>
        <p:spPr>
          <a:xfrm>
            <a:off x="800101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6" name="Rounded Rectangle 5">
            <a:hlinkClick r:id="rId6" action="ppaction://hlinksldjump"/>
          </p:cNvPr>
          <p:cNvSpPr/>
          <p:nvPr/>
        </p:nvSpPr>
        <p:spPr>
          <a:xfrm>
            <a:off x="800101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39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3002757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9" name="Rounded Rectangle 8">
            <a:hlinkClick r:id="rId8" action="ppaction://hlinksldjump"/>
          </p:cNvPr>
          <p:cNvSpPr/>
          <p:nvPr/>
        </p:nvSpPr>
        <p:spPr>
          <a:xfrm>
            <a:off x="2997995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0" name="Rounded Rectangle 9">
            <a:hlinkClick r:id="rId9" action="ppaction://hlinksldjump"/>
          </p:cNvPr>
          <p:cNvSpPr/>
          <p:nvPr/>
        </p:nvSpPr>
        <p:spPr>
          <a:xfrm>
            <a:off x="2997995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600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1" name="Rounded Rectangle 10">
            <a:hlinkClick r:id="rId10" action="ppaction://hlinksldjump"/>
          </p:cNvPr>
          <p:cNvSpPr/>
          <p:nvPr/>
        </p:nvSpPr>
        <p:spPr>
          <a:xfrm>
            <a:off x="3002757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2" name="Rounded Rectangle 11">
            <a:hlinkClick r:id="rId11" action="ppaction://hlinksldjump"/>
          </p:cNvPr>
          <p:cNvSpPr/>
          <p:nvPr/>
        </p:nvSpPr>
        <p:spPr>
          <a:xfrm>
            <a:off x="3002757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39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3" name="Rounded Rectangle 12">
            <a:hlinkClick r:id="rId12" action="ppaction://hlinksldjump"/>
          </p:cNvPr>
          <p:cNvSpPr/>
          <p:nvPr/>
        </p:nvSpPr>
        <p:spPr>
          <a:xfrm>
            <a:off x="5205413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4" name="Rounded Rectangle 13">
            <a:hlinkClick r:id="rId13" action="ppaction://hlinksldjump"/>
          </p:cNvPr>
          <p:cNvSpPr/>
          <p:nvPr/>
        </p:nvSpPr>
        <p:spPr>
          <a:xfrm>
            <a:off x="5200651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5" name="Rounded Rectangle 14">
            <a:hlinkClick r:id="rId14" action="ppaction://hlinksldjump"/>
          </p:cNvPr>
          <p:cNvSpPr/>
          <p:nvPr/>
        </p:nvSpPr>
        <p:spPr>
          <a:xfrm>
            <a:off x="5200651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6" name="Rounded Rectangle 15">
            <a:hlinkClick r:id="rId15" action="ppaction://hlinksldjump"/>
          </p:cNvPr>
          <p:cNvSpPr/>
          <p:nvPr/>
        </p:nvSpPr>
        <p:spPr>
          <a:xfrm>
            <a:off x="5205413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8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7" name="Rounded Rectangle 16">
            <a:hlinkClick r:id="rId16" action="ppaction://hlinksldjump"/>
          </p:cNvPr>
          <p:cNvSpPr/>
          <p:nvPr/>
        </p:nvSpPr>
        <p:spPr>
          <a:xfrm>
            <a:off x="5205413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39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8" name="Rounded Rectangle 17">
            <a:hlinkClick r:id="rId17" action="ppaction://hlinksldjump"/>
          </p:cNvPr>
          <p:cNvSpPr/>
          <p:nvPr/>
        </p:nvSpPr>
        <p:spPr>
          <a:xfrm>
            <a:off x="7408069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19" name="Rounded Rectangle 18">
            <a:hlinkClick r:id="rId18" action="ppaction://hlinksldjump"/>
          </p:cNvPr>
          <p:cNvSpPr/>
          <p:nvPr/>
        </p:nvSpPr>
        <p:spPr>
          <a:xfrm>
            <a:off x="7403307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0" name="Rounded Rectangle 19">
            <a:hlinkClick r:id="rId19" action="ppaction://hlinksldjump"/>
          </p:cNvPr>
          <p:cNvSpPr/>
          <p:nvPr/>
        </p:nvSpPr>
        <p:spPr>
          <a:xfrm>
            <a:off x="7403307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600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1" name="Rounded Rectangle 20">
            <a:hlinkClick r:id="rId20" action="ppaction://hlinksldjump"/>
          </p:cNvPr>
          <p:cNvSpPr/>
          <p:nvPr/>
        </p:nvSpPr>
        <p:spPr>
          <a:xfrm>
            <a:off x="7408069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2" name="Rounded Rectangle 21">
            <a:hlinkClick r:id="rId21" action="ppaction://hlinksldjump"/>
          </p:cNvPr>
          <p:cNvSpPr/>
          <p:nvPr/>
        </p:nvSpPr>
        <p:spPr>
          <a:xfrm>
            <a:off x="7408069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39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3" name="Rounded Rectangle 22">
            <a:hlinkClick r:id="rId22" action="ppaction://hlinksldjump"/>
          </p:cNvPr>
          <p:cNvSpPr/>
          <p:nvPr/>
        </p:nvSpPr>
        <p:spPr>
          <a:xfrm>
            <a:off x="9610725" y="10906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4" name="Rounded Rectangle 23">
            <a:hlinkClick r:id="rId23" action="ppaction://hlinksldjump"/>
          </p:cNvPr>
          <p:cNvSpPr/>
          <p:nvPr/>
        </p:nvSpPr>
        <p:spPr>
          <a:xfrm>
            <a:off x="9605963" y="210026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4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5" name="Rounded Rectangle 24">
            <a:hlinkClick r:id="rId24" action="ppaction://hlinksldjump"/>
          </p:cNvPr>
          <p:cNvSpPr/>
          <p:nvPr/>
        </p:nvSpPr>
        <p:spPr>
          <a:xfrm>
            <a:off x="9605963" y="3114676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6" name="Rounded Rectangle 25">
            <a:hlinkClick r:id="rId25" action="ppaction://hlinksldjump"/>
          </p:cNvPr>
          <p:cNvSpPr/>
          <p:nvPr/>
        </p:nvSpPr>
        <p:spPr>
          <a:xfrm>
            <a:off x="9610725" y="4176713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accent4"/>
                </a:solidFill>
                <a:latin typeface="Gyparody Hv" panose="020B0906060000020004" pitchFamily="34" charset="0"/>
              </a:rPr>
              <a:t>8</a:t>
            </a:r>
            <a:r>
              <a:rPr lang="en-US" sz="44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27" name="Rounded Rectangle 26">
            <a:hlinkClick r:id="rId26" action="ppaction://hlinksldjump"/>
          </p:cNvPr>
          <p:cNvSpPr/>
          <p:nvPr/>
        </p:nvSpPr>
        <p:spPr>
          <a:xfrm>
            <a:off x="9610725" y="5219700"/>
            <a:ext cx="1314450" cy="914400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9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39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0051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652714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67264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924676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191626" y="381000"/>
            <a:ext cx="21431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CATEGORY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30</a:t>
            </a:fld>
            <a:endParaRPr lang="en-US" dirty="0"/>
          </a:p>
        </p:txBody>
      </p:sp>
      <p:sp>
        <p:nvSpPr>
          <p:cNvPr id="39" name="TextBox 38">
            <a:hlinkClick r:id="rId27" action="ppaction://hlinksldjump"/>
          </p:cNvPr>
          <p:cNvSpPr txBox="1"/>
          <p:nvPr/>
        </p:nvSpPr>
        <p:spPr>
          <a:xfrm>
            <a:off x="928048" y="6387152"/>
            <a:ext cx="2634018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Go to</a:t>
            </a:r>
            <a:r>
              <a:rPr lang="en-US" b="1" dirty="0" smtClean="0"/>
              <a:t> Final </a:t>
            </a:r>
            <a:r>
              <a:rPr lang="en-US" dirty="0" smtClean="0"/>
              <a:t>Jeopardy!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6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31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3154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32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11017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003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33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095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34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0442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35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4711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36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8652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37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8376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473725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38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29380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23547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39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4788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2105561"/>
            <a:ext cx="3481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3" name="TextBox 2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352539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36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400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40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41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41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55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42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034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43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447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44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985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6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45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7309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46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0390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47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840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48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62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49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7125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2105561"/>
            <a:ext cx="3481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352539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829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86231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800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50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806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2105561"/>
            <a:ext cx="4339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15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51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0861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2105561"/>
            <a:ext cx="4339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15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52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7781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2105561"/>
            <a:ext cx="4339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15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53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5307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2105561"/>
            <a:ext cx="4339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15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54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135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36979" y="2105561"/>
            <a:ext cx="433998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1000</a:t>
            </a:r>
            <a:endParaRPr lang="en-US" sz="15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55</a:t>
            </a:fld>
            <a:endParaRPr lang="en-US" dirty="0"/>
          </a:p>
        </p:txBody>
      </p:sp>
      <p:sp>
        <p:nvSpPr>
          <p:cNvPr id="6" name="TextBox 5">
            <a:hlinkClick r:id="rId2" action="ppaction://hlinksldjump"/>
          </p:cNvPr>
          <p:cNvSpPr txBox="1"/>
          <p:nvPr/>
        </p:nvSpPr>
        <p:spPr>
          <a:xfrm>
            <a:off x="9529590" y="0"/>
            <a:ext cx="2662410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Double Jeopardy!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728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5404" y="0"/>
            <a:ext cx="20064549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31532" y="385763"/>
            <a:ext cx="29289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4"/>
                </a:solidFill>
              </a:rPr>
              <a:t>Round Three</a:t>
            </a:r>
          </a:p>
          <a:p>
            <a:pPr algn="ctr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830762" y="2321005"/>
            <a:ext cx="8530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 smtClean="0">
                <a:ln w="0"/>
                <a:solidFill>
                  <a:schemeClr val="accent1"/>
                </a:solidFill>
                <a:effectLst>
                  <a:glow rad="127000">
                    <a:schemeClr val="tx2"/>
                  </a:glow>
                </a:effectLst>
                <a:latin typeface="Gyparody Hv" panose="020B0906060000020004" pitchFamily="34" charset="0"/>
              </a:rPr>
              <a:t>JEOPARDY!</a:t>
            </a:r>
            <a:endParaRPr lang="en-US" sz="13800" b="1" cap="none" spc="0" dirty="0">
              <a:ln w="0"/>
              <a:solidFill>
                <a:schemeClr val="accent1"/>
              </a:solidFill>
              <a:effectLst>
                <a:glow rad="127000">
                  <a:schemeClr val="tx2"/>
                </a:glow>
              </a:effectLst>
              <a:latin typeface="Gyparody Hv" panose="020B09060600000200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69242" y="2000251"/>
            <a:ext cx="16596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chemeClr val="accent4"/>
                </a:solidFill>
              </a:rPr>
              <a:t>Final</a:t>
            </a:r>
            <a:endParaRPr lang="en-US" sz="4400" b="1" i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1013" y="4467225"/>
            <a:ext cx="45699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4"/>
                </a:solidFill>
              </a:rPr>
              <a:t>One Question</a:t>
            </a:r>
            <a:br>
              <a:rPr lang="en-US" sz="2000" b="1" dirty="0" smtClean="0">
                <a:solidFill>
                  <a:schemeClr val="accent4"/>
                </a:solidFill>
              </a:rPr>
            </a:br>
            <a:r>
              <a:rPr lang="en-US" sz="2000" b="1" dirty="0" smtClean="0">
                <a:solidFill>
                  <a:schemeClr val="accent4"/>
                </a:solidFill>
              </a:rPr>
              <a:t/>
            </a:r>
            <a:br>
              <a:rPr lang="en-US" sz="2000" b="1" dirty="0" smtClean="0">
                <a:solidFill>
                  <a:schemeClr val="accent4"/>
                </a:solidFill>
              </a:rPr>
            </a:br>
            <a:r>
              <a:rPr lang="en-US" sz="2000" b="1" dirty="0" smtClean="0">
                <a:solidFill>
                  <a:schemeClr val="accent4"/>
                </a:solidFill>
              </a:rPr>
              <a:t>Make Your Wager</a:t>
            </a:r>
            <a:endParaRPr lang="en-US" sz="2000" b="1" dirty="0">
              <a:solidFill>
                <a:schemeClr val="accent4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880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809024"/>
            <a:ext cx="45856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3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$</a:t>
            </a:r>
            <a:endParaRPr lang="en-US" sz="138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0" y="1253786"/>
            <a:ext cx="53064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Category Text</a:t>
            </a:r>
            <a:endParaRPr lang="en-US" sz="5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2824" y="996286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FINAL</a:t>
            </a:r>
            <a:endParaRPr lang="en-US" sz="32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019" y="5120184"/>
            <a:ext cx="211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JEOPARDY!</a:t>
            </a:r>
            <a:endParaRPr lang="en-US" sz="32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678058" y="4252511"/>
            <a:ext cx="414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Make Your Wager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9641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6854" y="809024"/>
            <a:ext cx="4585648" cy="50629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3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$</a:t>
            </a:r>
            <a:endParaRPr lang="en-US" sz="138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45266" y="1264802"/>
            <a:ext cx="5800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92824" y="996286"/>
            <a:ext cx="12419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FINAL</a:t>
            </a:r>
            <a:endParaRPr lang="en-US" sz="32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2019" y="5120184"/>
            <a:ext cx="21131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JEOPARDY!</a:t>
            </a:r>
            <a:endParaRPr lang="en-US" sz="32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57" y="6389783"/>
            <a:ext cx="517792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58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76462" y="4252510"/>
            <a:ext cx="4727276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 </a:t>
            </a:r>
            <a:br>
              <a:rPr lang="en-US" sz="2400" dirty="0" smtClean="0"/>
            </a:br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236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2105561"/>
            <a:ext cx="3481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352539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6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05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2105561"/>
            <a:ext cx="3481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352539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7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8507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03158" y="2105561"/>
            <a:ext cx="348113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100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352539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177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91821" y="2105561"/>
            <a:ext cx="3728952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>
                <a:solidFill>
                  <a:schemeClr val="accent4"/>
                </a:solidFill>
                <a:latin typeface="Gyparody Hv" panose="020B0906060000020004" pitchFamily="34" charset="0"/>
              </a:rPr>
              <a:t>2</a:t>
            </a:r>
            <a:r>
              <a:rPr lang="en-US" sz="16600" dirty="0" smtClean="0">
                <a:solidFill>
                  <a:schemeClr val="accent4"/>
                </a:solidFill>
                <a:latin typeface="Gyparody Hv" panose="020B0906060000020004" pitchFamily="34" charset="0"/>
              </a:rPr>
              <a:t>00</a:t>
            </a:r>
            <a:endParaRPr lang="en-US" sz="16600" dirty="0">
              <a:solidFill>
                <a:schemeClr val="accent4"/>
              </a:solidFill>
              <a:latin typeface="Gyparody Hv" panose="020B0906060000020004" pitchFamily="34" charset="0"/>
            </a:endParaRP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9636086" y="0"/>
            <a:ext cx="2555914" cy="30777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Return to Single Jeopardy!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63557" y="6389783"/>
            <a:ext cx="428013" cy="374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CD56D6D6-B487-41DD-9CB5-82EDB00D667C}" type="slidenum">
              <a:rPr lang="en-US" smtClean="0"/>
              <a:t>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497873" y="694419"/>
            <a:ext cx="6328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/>
              <a:t>Question text</a:t>
            </a:r>
            <a:endParaRPr lang="en-US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12943" y="4549966"/>
            <a:ext cx="4107317" cy="1077218"/>
          </a:xfrm>
          <a:prstGeom prst="rect">
            <a:avLst/>
          </a:prstGeom>
          <a:solidFill>
            <a:schemeClr val="bg2"/>
          </a:solidFill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What is</a:t>
            </a:r>
          </a:p>
          <a:p>
            <a:pPr algn="ctr"/>
            <a:r>
              <a:rPr lang="en-US" sz="4000" b="1" dirty="0" smtClean="0"/>
              <a:t>Answer text?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36158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PRESENTATIONGUID" val="d8c993c2-3c8a-42ad-902e-df0d1ace6785"/>
  <p:tag name="WASPOLLED" val="5BC164CFCF1C462E87F101F8E1286723"/>
  <p:tag name="TPVERSION" val="8"/>
  <p:tag name="TPFULLVERSION" val="8.8.2.4"/>
  <p:tag name="PPTVERSION" val="16"/>
  <p:tag name="TPOS" val="2"/>
  <p:tag name="TPLASTSAVEVERSION" val="6.4 PC"/>
</p:tagLst>
</file>

<file path=ppt/theme/theme1.xml><?xml version="1.0" encoding="utf-8"?>
<a:theme xmlns:a="http://schemas.openxmlformats.org/drawingml/2006/main" name="EMCIS Theme_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Extreme Shadow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130EB677-FEFC-4966-B574-812A779571E3}"/>
    </a:ext>
  </a:extLst>
</a:theme>
</file>

<file path=ppt/theme/theme2.xml><?xml version="1.0" encoding="utf-8"?>
<a:theme xmlns:a="http://schemas.openxmlformats.org/drawingml/2006/main" name="Custom Design">
  <a:themeElements>
    <a:clrScheme name="School of Mines Colors">
      <a:dk1>
        <a:srgbClr val="21314D"/>
      </a:dk1>
      <a:lt1>
        <a:srgbClr val="B2B4B3"/>
      </a:lt1>
      <a:dk2>
        <a:srgbClr val="263F6A"/>
      </a:dk2>
      <a:lt2>
        <a:srgbClr val="92A2BD"/>
      </a:lt2>
      <a:accent1>
        <a:srgbClr val="D2492A"/>
      </a:accent1>
      <a:accent2>
        <a:srgbClr val="CED5DD"/>
      </a:accent2>
      <a:accent3>
        <a:srgbClr val="8B8D8E"/>
      </a:accent3>
      <a:accent4>
        <a:srgbClr val="FFFFFF"/>
      </a:accent4>
      <a:accent5>
        <a:srgbClr val="000000"/>
      </a:accent5>
      <a:accent6>
        <a:srgbClr val="D2492A"/>
      </a:accent6>
      <a:hlink>
        <a:srgbClr val="21314D"/>
      </a:hlink>
      <a:folHlink>
        <a:srgbClr val="D2492A"/>
      </a:folHlink>
    </a:clrScheme>
    <a:fontScheme name="Mines Alternate (Montserrat)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141CEEA-8573-448C-8ECD-EF78B5B61475}" vid="{AFD1DE7E-0AD9-4D8D-AD72-F2D30CD2BAB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632</TotalTime>
  <Words>839</Words>
  <Application>Microsoft Office PowerPoint</Application>
  <PresentationFormat>Widescreen</PresentationFormat>
  <Paragraphs>393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58</vt:i4>
      </vt:variant>
    </vt:vector>
  </HeadingPairs>
  <TitlesOfParts>
    <vt:vector size="66" baseType="lpstr">
      <vt:lpstr>Arial</vt:lpstr>
      <vt:lpstr>Calibri</vt:lpstr>
      <vt:lpstr>Century Gothic</vt:lpstr>
      <vt:lpstr>Gyparody Hv</vt:lpstr>
      <vt:lpstr>Montserrat</vt:lpstr>
      <vt:lpstr>Verdana</vt:lpstr>
      <vt:lpstr>EMCIS Theme_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Lauriski</dc:creator>
  <cp:lastModifiedBy>David Lauriski</cp:lastModifiedBy>
  <cp:revision>128</cp:revision>
  <dcterms:created xsi:type="dcterms:W3CDTF">2021-08-11T18:54:25Z</dcterms:created>
  <dcterms:modified xsi:type="dcterms:W3CDTF">2021-11-22T17:18:14Z</dcterms:modified>
</cp:coreProperties>
</file>